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Raleway" charset="1" panose="00000000000000000000"/>
      <p:regular r:id="rId29"/>
    </p:embeddedFont>
    <p:embeddedFont>
      <p:font typeface="Raleway Heavy" charset="1" panose="00000000000000000000"/>
      <p:regular r:id="rId30"/>
    </p:embeddedFont>
    <p:embeddedFont>
      <p:font typeface="Raleway Bold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3788" y="8474379"/>
            <a:ext cx="1837819" cy="1481653"/>
          </a:xfrm>
          <a:custGeom>
            <a:avLst/>
            <a:gdLst/>
            <a:ahLst/>
            <a:cxnLst/>
            <a:rect r="r" b="b" t="t" l="l"/>
            <a:pathLst>
              <a:path h="1481653" w="1837819">
                <a:moveTo>
                  <a:pt x="0" y="0"/>
                </a:moveTo>
                <a:lnTo>
                  <a:pt x="1837819" y="0"/>
                </a:lnTo>
                <a:lnTo>
                  <a:pt x="1837819" y="1481653"/>
                </a:lnTo>
                <a:lnTo>
                  <a:pt x="0" y="1481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02" t="-25479" r="-11000" b="-277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12262" y="3522590"/>
            <a:ext cx="11730461" cy="200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66"/>
              </a:lnSpc>
              <a:spcBef>
                <a:spcPct val="0"/>
              </a:spcBef>
            </a:pPr>
            <a:r>
              <a:rPr lang="en-US" b="true" sz="1458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TeachTrack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1607" y="5622722"/>
            <a:ext cx="11185342" cy="60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5"/>
              </a:lnSpc>
              <a:spcBef>
                <a:spcPct val="0"/>
              </a:spcBef>
            </a:pPr>
            <a:r>
              <a:rPr lang="en-US" b="true" sz="439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Faculty Evaluation &amp; Feedback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2262" y="8660591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2262" y="9034401"/>
            <a:ext cx="3631063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Devinity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34164" y="2442516"/>
            <a:ext cx="12574431" cy="6224343"/>
          </a:xfrm>
          <a:custGeom>
            <a:avLst/>
            <a:gdLst/>
            <a:ahLst/>
            <a:cxnLst/>
            <a:rect r="r" b="b" t="t" l="l"/>
            <a:pathLst>
              <a:path h="6224343" w="12574431">
                <a:moveTo>
                  <a:pt x="0" y="0"/>
                </a:moveTo>
                <a:lnTo>
                  <a:pt x="12574431" y="0"/>
                </a:lnTo>
                <a:lnTo>
                  <a:pt x="12574431" y="6224344"/>
                </a:lnTo>
                <a:lnTo>
                  <a:pt x="0" y="6224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" r="0" b="-1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45210" y="1133475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33475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PACKAGE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461326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92844" y="1104900"/>
            <a:ext cx="5116271" cy="8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  <a:spcBef>
                <a:spcPct val="0"/>
              </a:spcBef>
            </a:pPr>
            <a:r>
              <a:rPr lang="en-US" b="true" sz="6063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07782" y="1104900"/>
            <a:ext cx="7885062" cy="8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  <a:spcBef>
                <a:spcPct val="0"/>
              </a:spcBef>
            </a:pPr>
            <a:r>
              <a:rPr lang="en-US" b="true" sz="606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WORK BREAKDOWN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11095" y="2165942"/>
            <a:ext cx="12166807" cy="6950288"/>
          </a:xfrm>
          <a:custGeom>
            <a:avLst/>
            <a:gdLst/>
            <a:ahLst/>
            <a:cxnLst/>
            <a:rect r="r" b="b" t="t" l="l"/>
            <a:pathLst>
              <a:path h="6950288" w="12166807">
                <a:moveTo>
                  <a:pt x="0" y="0"/>
                </a:moveTo>
                <a:lnTo>
                  <a:pt x="12166807" y="0"/>
                </a:lnTo>
                <a:lnTo>
                  <a:pt x="12166807" y="6950289"/>
                </a:lnTo>
                <a:lnTo>
                  <a:pt x="0" y="6950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41201" y="1133475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CHART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8938" y="1133475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GANTT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7704" cy="799004"/>
            <a:chOff x="0" y="0"/>
            <a:chExt cx="481371" cy="210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92986" y="5981720"/>
            <a:ext cx="1827704" cy="799004"/>
            <a:chOff x="0" y="0"/>
            <a:chExt cx="481371" cy="210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202698" y="2411616"/>
            <a:ext cx="9421304" cy="6341022"/>
          </a:xfrm>
          <a:custGeom>
            <a:avLst/>
            <a:gdLst/>
            <a:ahLst/>
            <a:cxnLst/>
            <a:rect r="r" b="b" t="t" l="l"/>
            <a:pathLst>
              <a:path h="6341022" w="9421304">
                <a:moveTo>
                  <a:pt x="0" y="0"/>
                </a:moveTo>
                <a:lnTo>
                  <a:pt x="9421304" y="0"/>
                </a:lnTo>
                <a:lnTo>
                  <a:pt x="9421304" y="6341022"/>
                </a:lnTo>
                <a:lnTo>
                  <a:pt x="0" y="6341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267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71669" y="779696"/>
            <a:ext cx="10465831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Sprint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81995" y="760646"/>
            <a:ext cx="724279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Planning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7704" cy="799004"/>
            <a:chOff x="0" y="0"/>
            <a:chExt cx="481371" cy="210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92986" y="5981720"/>
            <a:ext cx="1827704" cy="799004"/>
            <a:chOff x="0" y="0"/>
            <a:chExt cx="481371" cy="210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85244" y="2372731"/>
            <a:ext cx="6119341" cy="6615504"/>
          </a:xfrm>
          <a:custGeom>
            <a:avLst/>
            <a:gdLst/>
            <a:ahLst/>
            <a:cxnLst/>
            <a:rect r="r" b="b" t="t" l="l"/>
            <a:pathLst>
              <a:path h="6615504" w="6119341">
                <a:moveTo>
                  <a:pt x="0" y="0"/>
                </a:moveTo>
                <a:lnTo>
                  <a:pt x="6119340" y="0"/>
                </a:lnTo>
                <a:lnTo>
                  <a:pt x="6119340" y="6615504"/>
                </a:lnTo>
                <a:lnTo>
                  <a:pt x="0" y="6615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58393" y="2372731"/>
            <a:ext cx="6780784" cy="6538415"/>
          </a:xfrm>
          <a:custGeom>
            <a:avLst/>
            <a:gdLst/>
            <a:ahLst/>
            <a:cxnLst/>
            <a:rect r="r" b="b" t="t" l="l"/>
            <a:pathLst>
              <a:path h="6538415" w="6780784">
                <a:moveTo>
                  <a:pt x="0" y="0"/>
                </a:moveTo>
                <a:lnTo>
                  <a:pt x="6780784" y="0"/>
                </a:lnTo>
                <a:lnTo>
                  <a:pt x="6780784" y="6538416"/>
                </a:lnTo>
                <a:lnTo>
                  <a:pt x="0" y="6538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7" t="0" r="-28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71669" y="779696"/>
            <a:ext cx="10465831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Sprint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1995" y="760646"/>
            <a:ext cx="724279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Planning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7704" cy="799004"/>
            <a:chOff x="0" y="0"/>
            <a:chExt cx="481371" cy="210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92986" y="5981720"/>
            <a:ext cx="1827704" cy="799004"/>
            <a:chOff x="0" y="0"/>
            <a:chExt cx="481371" cy="210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69621" y="1812163"/>
            <a:ext cx="11301259" cy="5240959"/>
          </a:xfrm>
          <a:custGeom>
            <a:avLst/>
            <a:gdLst/>
            <a:ahLst/>
            <a:cxnLst/>
            <a:rect r="r" b="b" t="t" l="l"/>
            <a:pathLst>
              <a:path h="5240959" w="11301259">
                <a:moveTo>
                  <a:pt x="0" y="0"/>
                </a:moveTo>
                <a:lnTo>
                  <a:pt x="11301259" y="0"/>
                </a:lnTo>
                <a:lnTo>
                  <a:pt x="11301259" y="5240959"/>
                </a:lnTo>
                <a:lnTo>
                  <a:pt x="0" y="5240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97571" y="4705115"/>
            <a:ext cx="11301259" cy="5142073"/>
          </a:xfrm>
          <a:custGeom>
            <a:avLst/>
            <a:gdLst/>
            <a:ahLst/>
            <a:cxnLst/>
            <a:rect r="r" b="b" t="t" l="l"/>
            <a:pathLst>
              <a:path h="5142073" w="11301259">
                <a:moveTo>
                  <a:pt x="0" y="0"/>
                </a:moveTo>
                <a:lnTo>
                  <a:pt x="11301259" y="0"/>
                </a:lnTo>
                <a:lnTo>
                  <a:pt x="11301259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71669" y="779696"/>
            <a:ext cx="10465831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Glimpse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63433" y="760646"/>
            <a:ext cx="724279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of Frontend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7704" cy="799004"/>
            <a:chOff x="0" y="0"/>
            <a:chExt cx="481371" cy="210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92986" y="5981720"/>
            <a:ext cx="1827704" cy="799004"/>
            <a:chOff x="0" y="0"/>
            <a:chExt cx="481371" cy="210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19431" y="5008144"/>
            <a:ext cx="11301259" cy="5142073"/>
          </a:xfrm>
          <a:custGeom>
            <a:avLst/>
            <a:gdLst/>
            <a:ahLst/>
            <a:cxnLst/>
            <a:rect r="r" b="b" t="t" l="l"/>
            <a:pathLst>
              <a:path h="5142073" w="11301259">
                <a:moveTo>
                  <a:pt x="0" y="0"/>
                </a:moveTo>
                <a:lnTo>
                  <a:pt x="11301259" y="0"/>
                </a:lnTo>
                <a:lnTo>
                  <a:pt x="11301259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1326" y="1793113"/>
            <a:ext cx="11301259" cy="5240959"/>
          </a:xfrm>
          <a:custGeom>
            <a:avLst/>
            <a:gdLst/>
            <a:ahLst/>
            <a:cxnLst/>
            <a:rect r="r" b="b" t="t" l="l"/>
            <a:pathLst>
              <a:path h="5240959" w="11301259">
                <a:moveTo>
                  <a:pt x="0" y="0"/>
                </a:moveTo>
                <a:lnTo>
                  <a:pt x="11301259" y="0"/>
                </a:lnTo>
                <a:lnTo>
                  <a:pt x="11301259" y="5240959"/>
                </a:lnTo>
                <a:lnTo>
                  <a:pt x="0" y="5240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71669" y="779696"/>
            <a:ext cx="10465831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Glimpse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63433" y="760646"/>
            <a:ext cx="724279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of Frontend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83643" y="1405467"/>
            <a:ext cx="10465831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Further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827704" cy="799004"/>
            <a:chOff x="0" y="0"/>
            <a:chExt cx="481371" cy="2104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92986" y="5981720"/>
            <a:ext cx="1827704" cy="799004"/>
            <a:chOff x="0" y="0"/>
            <a:chExt cx="481371" cy="2104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383643" y="2542709"/>
            <a:ext cx="724279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Improvements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3888" y="4206830"/>
            <a:ext cx="13337870" cy="306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Customizable feedback forms tailored to department or course type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Dashboard customization so users can personalize the analytics they see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Voice feedback support for accessibility and convenience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Feedback reminders via email or in-app notifications to improve response rates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Export to Excel/PDF functionality for offline analysis and record keeping</a:t>
            </a:r>
          </a:p>
          <a:p>
            <a:pPr algn="l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1941" y="-1210352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7704" cy="799004"/>
            <a:chOff x="0" y="0"/>
            <a:chExt cx="481371" cy="210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41743" y="7294758"/>
            <a:ext cx="5514005" cy="2536442"/>
          </a:xfrm>
          <a:custGeom>
            <a:avLst/>
            <a:gdLst/>
            <a:ahLst/>
            <a:cxnLst/>
            <a:rect r="r" b="b" t="t" l="l"/>
            <a:pathLst>
              <a:path h="2536442" w="5514005">
                <a:moveTo>
                  <a:pt x="0" y="0"/>
                </a:moveTo>
                <a:lnTo>
                  <a:pt x="5514005" y="0"/>
                </a:lnTo>
                <a:lnTo>
                  <a:pt x="5514005" y="2536443"/>
                </a:lnTo>
                <a:lnTo>
                  <a:pt x="0" y="2536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41743" y="4627605"/>
            <a:ext cx="10465831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6153" y="4627605"/>
            <a:ext cx="724279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Division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025603" y="2137826"/>
            <a:ext cx="6322695" cy="6322695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45836" r="223" b="-3193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47191" y="2689234"/>
            <a:ext cx="7012326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Maryum Fasih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47191" y="3788377"/>
            <a:ext cx="7467988" cy="59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  <a:spcBef>
                <a:spcPct val="0"/>
              </a:spcBef>
            </a:pPr>
            <a:r>
              <a:rPr lang="en-US" b="true" sz="4376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Scrum Master – UI Designer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47191" y="5086350"/>
            <a:ext cx="7467988" cy="161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8752" indent="-249376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Designed UI </a:t>
            </a:r>
          </a:p>
          <a:p>
            <a:pPr algn="l" marL="498752" indent="-249376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Managed Trello and team coordination</a:t>
            </a:r>
          </a:p>
          <a:p>
            <a:pPr algn="l" marL="498752" indent="-249376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Created Diagrams (component, pkg, etc) </a:t>
            </a:r>
          </a:p>
          <a:p>
            <a:pPr algn="l">
              <a:lnSpc>
                <a:spcPts val="323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62108" y="3601003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8534" y="564854"/>
            <a:ext cx="6982432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3373" y="6981289"/>
            <a:ext cx="7366380" cy="49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350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Key Strengths: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1375" y="3123565"/>
            <a:ext cx="12192457" cy="176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 smart Faculty Evaluation &amp; Feedback System to improve teaching quality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Helps faculty grow through actionable insights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Simplifies feedback management for administrators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41375" y="5597796"/>
            <a:ext cx="10506532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Driven by the need for transparency and academic improvement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Combines ease of use with strong data-driven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1375" y="7547709"/>
            <a:ext cx="12792532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Anonymous student feedback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Professional growth insights delivered through insightful dashboards.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ecure, user-friendly interface with powerful analytics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Efficient feedback management for administrators to drive data-driven decisions.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83373" y="4917440"/>
            <a:ext cx="7366380" cy="49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350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Inspiration: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3373" y="2431288"/>
            <a:ext cx="7366380" cy="50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b="true" sz="360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What is TeachTrack?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4203" y="2137826"/>
            <a:ext cx="6322695" cy="6322695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28027" r="-8259" b="-1666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47191" y="2689234"/>
            <a:ext cx="6514386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Abeer Jawad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47191" y="3554608"/>
            <a:ext cx="5473916" cy="116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  <a:spcBef>
                <a:spcPct val="0"/>
              </a:spcBef>
            </a:pPr>
            <a:r>
              <a:rPr lang="en-US" b="true" sz="4376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Developer – UI/UX Designer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47191" y="5086350"/>
            <a:ext cx="7467988" cy="162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8753" indent="-249376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Handled Backend Development </a:t>
            </a:r>
          </a:p>
          <a:p>
            <a:pPr algn="l" marL="498753" indent="-249376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Backend Integration </a:t>
            </a:r>
          </a:p>
          <a:p>
            <a:pPr algn="l" marL="498753" indent="-249376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White Box &amp; Black Box Testing </a:t>
            </a:r>
          </a:p>
          <a:p>
            <a:pPr algn="l">
              <a:lnSpc>
                <a:spcPts val="3234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4203" y="2137826"/>
            <a:ext cx="6322695" cy="6322695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15050" t="-30139" r="-6719" b="-3294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47191" y="2689234"/>
            <a:ext cx="5929478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Areeba Riaz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47191" y="3583183"/>
            <a:ext cx="6925094" cy="128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3"/>
              </a:lnSpc>
              <a:spcBef>
                <a:spcPct val="0"/>
              </a:spcBef>
            </a:pPr>
            <a:r>
              <a:rPr lang="en-US" b="true" sz="483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Developer - Requirement Analyst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47191" y="5251548"/>
            <a:ext cx="7320233" cy="157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884" indent="-244442" lvl="1">
              <a:lnSpc>
                <a:spcPts val="3170"/>
              </a:lnSpc>
              <a:buFont typeface="Arial"/>
              <a:buChar char="•"/>
            </a:pPr>
            <a:r>
              <a:rPr lang="en-US" sz="226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Created Database Schema </a:t>
            </a:r>
          </a:p>
          <a:p>
            <a:pPr algn="l" marL="488884" indent="-244442" lvl="1">
              <a:lnSpc>
                <a:spcPts val="3170"/>
              </a:lnSpc>
              <a:buFont typeface="Arial"/>
              <a:buChar char="•"/>
            </a:pPr>
            <a:r>
              <a:rPr lang="en-US" sz="226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Helped in Backend</a:t>
            </a:r>
          </a:p>
          <a:p>
            <a:pPr algn="l" marL="488884" indent="-244442" lvl="1">
              <a:lnSpc>
                <a:spcPts val="3170"/>
              </a:lnSpc>
              <a:buFont typeface="Arial"/>
              <a:buChar char="•"/>
            </a:pPr>
            <a:r>
              <a:rPr lang="en-US" sz="226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Black Box Testing </a:t>
            </a:r>
          </a:p>
          <a:p>
            <a:pPr algn="l" marL="488884" indent="-244442" lvl="1">
              <a:lnSpc>
                <a:spcPts val="3170"/>
              </a:lnSpc>
              <a:buFont typeface="Arial"/>
              <a:buChar char="•"/>
            </a:pPr>
            <a:r>
              <a:rPr lang="en-US" sz="226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Documentation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35012" y="2243667"/>
            <a:ext cx="581667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827704" cy="799004"/>
            <a:chOff x="0" y="0"/>
            <a:chExt cx="481371" cy="2104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92986" y="5981720"/>
            <a:ext cx="1827704" cy="799004"/>
            <a:chOff x="0" y="0"/>
            <a:chExt cx="481371" cy="2104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87854">
            <a:off x="5417584" y="2389478"/>
            <a:ext cx="636070" cy="63607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288152" y="3633727"/>
            <a:ext cx="11711697" cy="665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b="true" sz="2810" strike="noStrike" u="non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Lessons learned</a:t>
            </a:r>
          </a:p>
          <a:p>
            <a:pPr algn="l" marL="498753" indent="-249377" lvl="1">
              <a:lnSpc>
                <a:spcPts val="3234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trike="noStrike" u="none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Understood how to build secure, role-based systems</a:t>
            </a:r>
          </a:p>
          <a:p>
            <a:pPr algn="l" marL="498753" indent="-249377" lvl="1">
              <a:lnSpc>
                <a:spcPts val="3234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trike="noStrike" u="none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Learned to manage real-time data and anonymous feedback</a:t>
            </a:r>
          </a:p>
          <a:p>
            <a:pPr algn="l" marL="498753" indent="-249377" lvl="1">
              <a:lnSpc>
                <a:spcPts val="3234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trike="noStrike" u="none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Improved integration between frontend and backend components</a:t>
            </a:r>
          </a:p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b="true" sz="2810" strike="noStrike" u="non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Team reflections</a:t>
            </a:r>
          </a:p>
          <a:p>
            <a:pPr algn="l" marL="498753" indent="-249377" lvl="1">
              <a:lnSpc>
                <a:spcPts val="3234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trike="noStrike" u="none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Faced challenges with time management and coordination</a:t>
            </a:r>
          </a:p>
          <a:p>
            <a:pPr algn="l" marL="498753" indent="-249377" lvl="1">
              <a:lnSpc>
                <a:spcPts val="3234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trike="noStrike" u="none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Regular meetings and clear task division kept us on track</a:t>
            </a:r>
          </a:p>
          <a:p>
            <a:pPr algn="l" marL="498753" indent="-249377" lvl="1">
              <a:lnSpc>
                <a:spcPts val="3234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trike="noStrike" u="none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Communication was key to solving integration issues</a:t>
            </a:r>
          </a:p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b="true" sz="2810" strike="noStrike" u="non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Final thoughts</a:t>
            </a:r>
          </a:p>
          <a:p>
            <a:pPr algn="l" marL="498753" indent="-249377" lvl="1">
              <a:lnSpc>
                <a:spcPts val="3234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trike="noStrike" u="none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TeachTrack helped us grow both technically and collaboratively</a:t>
            </a:r>
          </a:p>
          <a:p>
            <a:pPr algn="l" marL="498753" indent="-249377" lvl="1">
              <a:lnSpc>
                <a:spcPts val="3234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trike="noStrike" u="none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Proud of delivering a meaningful and functional system</a:t>
            </a:r>
          </a:p>
          <a:p>
            <a:pPr algn="l" marL="498753" indent="-249377" lvl="1">
              <a:lnSpc>
                <a:spcPts val="3234"/>
              </a:lnSpc>
              <a:spcBef>
                <a:spcPct val="0"/>
              </a:spcBef>
              <a:buFont typeface="Arial"/>
              <a:buChar char="•"/>
            </a:pPr>
            <a:r>
              <a:rPr lang="en-US" sz="2310" strike="noStrike" u="none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Experience will guide us in future real-world projects</a:t>
            </a:r>
          </a:p>
          <a:p>
            <a:pPr algn="l">
              <a:lnSpc>
                <a:spcPts val="3934"/>
              </a:lnSpc>
              <a:spcBef>
                <a:spcPct val="0"/>
              </a:spcBef>
            </a:pPr>
          </a:p>
          <a:p>
            <a:pPr algn="l">
              <a:lnSpc>
                <a:spcPts val="3934"/>
              </a:lnSpc>
              <a:spcBef>
                <a:spcPct val="0"/>
              </a:spcBef>
            </a:pPr>
          </a:p>
          <a:p>
            <a:pPr algn="l">
              <a:lnSpc>
                <a:spcPts val="39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9021" y="4330694"/>
            <a:ext cx="5798010" cy="461299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7457153" y="3020750"/>
            <a:ext cx="123245" cy="142300"/>
            <a:chOff x="0" y="0"/>
            <a:chExt cx="32459" cy="37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459" cy="37478"/>
            </a:xfrm>
            <a:custGeom>
              <a:avLst/>
              <a:gdLst/>
              <a:ahLst/>
              <a:cxnLst/>
              <a:rect r="r" b="b" t="t" l="l"/>
              <a:pathLst>
                <a:path h="37478" w="32459">
                  <a:moveTo>
                    <a:pt x="0" y="0"/>
                  </a:moveTo>
                  <a:lnTo>
                    <a:pt x="32459" y="0"/>
                  </a:lnTo>
                  <a:lnTo>
                    <a:pt x="32459" y="37478"/>
                  </a:lnTo>
                  <a:lnTo>
                    <a:pt x="0" y="3747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32459" cy="8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051607" y="2689234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Project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1607" y="3592708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Goals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32798" y="2668325"/>
            <a:ext cx="10121343" cy="577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Smart &amp; Intuitive System for managing faculty evaluation</a:t>
            </a:r>
          </a:p>
          <a:p>
            <a:pPr algn="l">
              <a:lnSpc>
                <a:spcPts val="51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Anonymous Student Feedback to encourage honest responses</a:t>
            </a:r>
          </a:p>
          <a:p>
            <a:pPr algn="l">
              <a:lnSpc>
                <a:spcPts val="51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Insightful Faculty Dashboard for self-assessment</a:t>
            </a:r>
          </a:p>
          <a:p>
            <a:pPr algn="l">
              <a:lnSpc>
                <a:spcPts val="51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Admin Control Panel for managing users and feedback reports</a:t>
            </a:r>
          </a:p>
          <a:p>
            <a:pPr algn="l">
              <a:lnSpc>
                <a:spcPts val="51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Role-Based Access for Students, Faculty, and Admins</a:t>
            </a:r>
          </a:p>
          <a:p>
            <a:pPr algn="l">
              <a:lnSpc>
                <a:spcPts val="51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Secure &amp; User-Friendly Interface for all users</a:t>
            </a:r>
          </a:p>
          <a:p>
            <a:pPr algn="l">
              <a:lnSpc>
                <a:spcPts val="51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Centralized MySQL Database for efficient data storage</a:t>
            </a:r>
          </a:p>
          <a:p>
            <a:pPr algn="l">
              <a:lnSpc>
                <a:spcPts val="51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Analytics &amp; Reporting to support data-driven decisions</a:t>
            </a:r>
          </a:p>
          <a:p>
            <a:pPr algn="l">
              <a:lnSpc>
                <a:spcPts val="516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7457153" y="3635782"/>
            <a:ext cx="123245" cy="142300"/>
            <a:chOff x="0" y="0"/>
            <a:chExt cx="32459" cy="374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59" cy="37478"/>
            </a:xfrm>
            <a:custGeom>
              <a:avLst/>
              <a:gdLst/>
              <a:ahLst/>
              <a:cxnLst/>
              <a:rect r="r" b="b" t="t" l="l"/>
              <a:pathLst>
                <a:path h="37478" w="32459">
                  <a:moveTo>
                    <a:pt x="0" y="0"/>
                  </a:moveTo>
                  <a:lnTo>
                    <a:pt x="32459" y="0"/>
                  </a:lnTo>
                  <a:lnTo>
                    <a:pt x="32459" y="37478"/>
                  </a:lnTo>
                  <a:lnTo>
                    <a:pt x="0" y="3747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32459" cy="8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57153" y="4275554"/>
            <a:ext cx="123245" cy="142300"/>
            <a:chOff x="0" y="0"/>
            <a:chExt cx="32459" cy="374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459" cy="37478"/>
            </a:xfrm>
            <a:custGeom>
              <a:avLst/>
              <a:gdLst/>
              <a:ahLst/>
              <a:cxnLst/>
              <a:rect r="r" b="b" t="t" l="l"/>
              <a:pathLst>
                <a:path h="37478" w="32459">
                  <a:moveTo>
                    <a:pt x="0" y="0"/>
                  </a:moveTo>
                  <a:lnTo>
                    <a:pt x="32459" y="0"/>
                  </a:lnTo>
                  <a:lnTo>
                    <a:pt x="32459" y="37478"/>
                  </a:lnTo>
                  <a:lnTo>
                    <a:pt x="0" y="3747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2459" cy="8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57153" y="4894104"/>
            <a:ext cx="123245" cy="142300"/>
            <a:chOff x="0" y="0"/>
            <a:chExt cx="32459" cy="374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459" cy="37478"/>
            </a:xfrm>
            <a:custGeom>
              <a:avLst/>
              <a:gdLst/>
              <a:ahLst/>
              <a:cxnLst/>
              <a:rect r="r" b="b" t="t" l="l"/>
              <a:pathLst>
                <a:path h="37478" w="32459">
                  <a:moveTo>
                    <a:pt x="0" y="0"/>
                  </a:moveTo>
                  <a:lnTo>
                    <a:pt x="32459" y="0"/>
                  </a:lnTo>
                  <a:lnTo>
                    <a:pt x="32459" y="37478"/>
                  </a:lnTo>
                  <a:lnTo>
                    <a:pt x="0" y="3747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32459" cy="8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457153" y="5531660"/>
            <a:ext cx="123245" cy="142300"/>
            <a:chOff x="0" y="0"/>
            <a:chExt cx="32459" cy="374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459" cy="37478"/>
            </a:xfrm>
            <a:custGeom>
              <a:avLst/>
              <a:gdLst/>
              <a:ahLst/>
              <a:cxnLst/>
              <a:rect r="r" b="b" t="t" l="l"/>
              <a:pathLst>
                <a:path h="37478" w="32459">
                  <a:moveTo>
                    <a:pt x="0" y="0"/>
                  </a:moveTo>
                  <a:lnTo>
                    <a:pt x="32459" y="0"/>
                  </a:lnTo>
                  <a:lnTo>
                    <a:pt x="32459" y="37478"/>
                  </a:lnTo>
                  <a:lnTo>
                    <a:pt x="0" y="3747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32459" cy="8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57153" y="6254985"/>
            <a:ext cx="123245" cy="142300"/>
            <a:chOff x="0" y="0"/>
            <a:chExt cx="32459" cy="374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2459" cy="37478"/>
            </a:xfrm>
            <a:custGeom>
              <a:avLst/>
              <a:gdLst/>
              <a:ahLst/>
              <a:cxnLst/>
              <a:rect r="r" b="b" t="t" l="l"/>
              <a:pathLst>
                <a:path h="37478" w="32459">
                  <a:moveTo>
                    <a:pt x="0" y="0"/>
                  </a:moveTo>
                  <a:lnTo>
                    <a:pt x="32459" y="0"/>
                  </a:lnTo>
                  <a:lnTo>
                    <a:pt x="32459" y="37478"/>
                  </a:lnTo>
                  <a:lnTo>
                    <a:pt x="0" y="3747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28575"/>
              <a:ext cx="32459" cy="8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57153" y="6892586"/>
            <a:ext cx="123245" cy="142300"/>
            <a:chOff x="0" y="0"/>
            <a:chExt cx="32459" cy="374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2459" cy="37478"/>
            </a:xfrm>
            <a:custGeom>
              <a:avLst/>
              <a:gdLst/>
              <a:ahLst/>
              <a:cxnLst/>
              <a:rect r="r" b="b" t="t" l="l"/>
              <a:pathLst>
                <a:path h="37478" w="32459">
                  <a:moveTo>
                    <a:pt x="0" y="0"/>
                  </a:moveTo>
                  <a:lnTo>
                    <a:pt x="32459" y="0"/>
                  </a:lnTo>
                  <a:lnTo>
                    <a:pt x="32459" y="37478"/>
                  </a:lnTo>
                  <a:lnTo>
                    <a:pt x="0" y="3747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28575"/>
              <a:ext cx="32459" cy="8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457153" y="7579462"/>
            <a:ext cx="123245" cy="142300"/>
            <a:chOff x="0" y="0"/>
            <a:chExt cx="32459" cy="3747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2459" cy="37478"/>
            </a:xfrm>
            <a:custGeom>
              <a:avLst/>
              <a:gdLst/>
              <a:ahLst/>
              <a:cxnLst/>
              <a:rect r="r" b="b" t="t" l="l"/>
              <a:pathLst>
                <a:path h="37478" w="32459">
                  <a:moveTo>
                    <a:pt x="0" y="0"/>
                  </a:moveTo>
                  <a:lnTo>
                    <a:pt x="32459" y="0"/>
                  </a:lnTo>
                  <a:lnTo>
                    <a:pt x="32459" y="37478"/>
                  </a:lnTo>
                  <a:lnTo>
                    <a:pt x="0" y="3747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28575"/>
              <a:ext cx="32459" cy="8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7128" y="-14473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24692" y="896977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6611" y="2770508"/>
            <a:ext cx="456104" cy="456104"/>
            <a:chOff x="0" y="0"/>
            <a:chExt cx="120126" cy="12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129470"/>
            <a:ext cx="517153" cy="456104"/>
            <a:chOff x="0" y="0"/>
            <a:chExt cx="136205" cy="1201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205" cy="120126"/>
            </a:xfrm>
            <a:custGeom>
              <a:avLst/>
              <a:gdLst/>
              <a:ahLst/>
              <a:cxnLst/>
              <a:rect r="r" b="b" t="t" l="l"/>
              <a:pathLst>
                <a:path h="120126" w="136205">
                  <a:moveTo>
                    <a:pt x="0" y="0"/>
                  </a:moveTo>
                  <a:lnTo>
                    <a:pt x="136205" y="0"/>
                  </a:lnTo>
                  <a:lnTo>
                    <a:pt x="136205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136205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4720843"/>
            <a:ext cx="517153" cy="456104"/>
            <a:chOff x="0" y="0"/>
            <a:chExt cx="136205" cy="1201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6205" cy="120126"/>
            </a:xfrm>
            <a:custGeom>
              <a:avLst/>
              <a:gdLst/>
              <a:ahLst/>
              <a:cxnLst/>
              <a:rect r="r" b="b" t="t" l="l"/>
              <a:pathLst>
                <a:path h="120126" w="136205">
                  <a:moveTo>
                    <a:pt x="0" y="0"/>
                  </a:moveTo>
                  <a:lnTo>
                    <a:pt x="136205" y="0"/>
                  </a:lnTo>
                  <a:lnTo>
                    <a:pt x="136205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136205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7573150"/>
            <a:ext cx="508279" cy="456104"/>
            <a:chOff x="0" y="0"/>
            <a:chExt cx="133868" cy="1201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868" cy="120126"/>
            </a:xfrm>
            <a:custGeom>
              <a:avLst/>
              <a:gdLst/>
              <a:ahLst/>
              <a:cxnLst/>
              <a:rect r="r" b="b" t="t" l="l"/>
              <a:pathLst>
                <a:path h="120126" w="133868">
                  <a:moveTo>
                    <a:pt x="0" y="0"/>
                  </a:moveTo>
                  <a:lnTo>
                    <a:pt x="133868" y="0"/>
                  </a:lnTo>
                  <a:lnTo>
                    <a:pt x="133868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133868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885573" y="2998560"/>
            <a:ext cx="4847084" cy="5725179"/>
          </a:xfrm>
          <a:custGeom>
            <a:avLst/>
            <a:gdLst/>
            <a:ahLst/>
            <a:cxnLst/>
            <a:rect r="r" b="b" t="t" l="l"/>
            <a:pathLst>
              <a:path h="5725179" w="4847084">
                <a:moveTo>
                  <a:pt x="0" y="0"/>
                </a:moveTo>
                <a:lnTo>
                  <a:pt x="4847084" y="0"/>
                </a:lnTo>
                <a:lnTo>
                  <a:pt x="4847084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211155" y="1133475"/>
            <a:ext cx="9865689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Technology </a:t>
            </a: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Used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0963" y="2684638"/>
            <a:ext cx="10840640" cy="203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Java – Core programming language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Spring Boot – Framework for building secure REST APIs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643052" y="4625593"/>
            <a:ext cx="9963573" cy="100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HTML, CSS, JavaScript – Standard web development stack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43052" y="6034220"/>
            <a:ext cx="10769164" cy="152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Database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MySQL – Relational database for storing feedback and user data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643052" y="7477900"/>
            <a:ext cx="10262111" cy="152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Tools &amp; Environment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Visual Studio Code – Code editor for frontend development</a:t>
            </a:r>
          </a:p>
          <a:p>
            <a:pPr algn="l" marL="565591" indent="-282796" lvl="1">
              <a:lnSpc>
                <a:spcPts val="4060"/>
              </a:lnSpc>
              <a:buFont typeface="Arial"/>
              <a:buChar char="•"/>
            </a:pPr>
            <a:r>
              <a:rPr lang="en-US" sz="2619" spc="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Git &amp; GitHub – Version control and collaboration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7704" cy="799004"/>
            <a:chOff x="0" y="0"/>
            <a:chExt cx="481371" cy="210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92986" y="5981720"/>
            <a:ext cx="1827704" cy="799004"/>
            <a:chOff x="0" y="0"/>
            <a:chExt cx="481371" cy="210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971669" y="960929"/>
            <a:ext cx="10465831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66317" y="932354"/>
            <a:ext cx="724279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Requirement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736990"/>
            <a:ext cx="15253571" cy="638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181" indent="-293590" lvl="1">
              <a:lnSpc>
                <a:spcPts val="4215"/>
              </a:lnSpc>
              <a:buAutoNum type="arabicPeriod" startAt="1"/>
            </a:pPr>
            <a:r>
              <a:rPr lang="en-US" sz="2719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system shall allow users (Admin, Faculty, and Students) to securely log in with a username and password.</a:t>
            </a:r>
          </a:p>
          <a:p>
            <a:pPr algn="l" marL="587181" indent="-293590" lvl="1">
              <a:lnSpc>
                <a:spcPts val="4215"/>
              </a:lnSpc>
              <a:buAutoNum type="arabicPeriod" startAt="1"/>
            </a:pPr>
            <a:r>
              <a:rPr lang="en-US" sz="2719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system shall allow students to submit anonymous feedback through a structured form.</a:t>
            </a:r>
          </a:p>
          <a:p>
            <a:pPr algn="l" marL="587181" indent="-293590" lvl="1">
              <a:lnSpc>
                <a:spcPts val="4215"/>
              </a:lnSpc>
              <a:buAutoNum type="arabicPeriod" startAt="1"/>
            </a:pPr>
            <a:r>
              <a:rPr lang="en-US" sz="2719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system shall allow faculty to manage their profile settings and notification preferences.</a:t>
            </a:r>
          </a:p>
          <a:p>
            <a:pPr algn="l" marL="587181" indent="-293590" lvl="1">
              <a:lnSpc>
                <a:spcPts val="4215"/>
              </a:lnSpc>
              <a:buAutoNum type="arabicPeriod" startAt="1"/>
            </a:pPr>
            <a:r>
              <a:rPr lang="en-US" sz="2719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system shall allow the admin to view a dashboard with total students, faculty, and courses.</a:t>
            </a:r>
          </a:p>
          <a:p>
            <a:pPr algn="l" marL="587181" indent="-293590" lvl="1">
              <a:lnSpc>
                <a:spcPts val="4215"/>
              </a:lnSpc>
              <a:buAutoNum type="arabicPeriod" startAt="1"/>
            </a:pPr>
            <a:r>
              <a:rPr lang="en-US" sz="2719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system shall allow the admin to manage courses (add/edit/delete course records).</a:t>
            </a:r>
          </a:p>
          <a:p>
            <a:pPr algn="l" marL="587181" indent="-293590" lvl="1">
              <a:lnSpc>
                <a:spcPts val="4215"/>
              </a:lnSpc>
              <a:buAutoNum type="arabicPeriod" startAt="1"/>
            </a:pPr>
            <a:r>
              <a:rPr lang="en-US" sz="2719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system shall validate all inputs and provide meaningful error messages on failure.</a:t>
            </a: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7704" cy="799004"/>
            <a:chOff x="0" y="0"/>
            <a:chExt cx="481371" cy="210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00995" y="1989504"/>
            <a:ext cx="1827704" cy="799004"/>
            <a:chOff x="0" y="0"/>
            <a:chExt cx="481371" cy="210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17039" y="903779"/>
            <a:ext cx="10465831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Non-Functional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09958" y="903779"/>
            <a:ext cx="724279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Requirement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736990"/>
            <a:ext cx="15724056" cy="585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6"/>
              </a:lnSpc>
            </a:pPr>
          </a:p>
          <a:p>
            <a:pPr algn="l" marL="587249" indent="-293624" lvl="1">
              <a:lnSpc>
                <a:spcPts val="4216"/>
              </a:lnSpc>
              <a:buAutoNum type="arabicPeriod" startAt="1"/>
            </a:pPr>
            <a:r>
              <a:rPr lang="en-US" sz="2720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Strong Security: Encrypted password</a:t>
            </a:r>
            <a:r>
              <a:rPr lang="en-US" sz="2720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 &amp; role-based access control; anonymous feedback option.</a:t>
            </a:r>
          </a:p>
          <a:p>
            <a:pPr algn="l" marL="587249" indent="-293624" lvl="1">
              <a:lnSpc>
                <a:spcPts val="4216"/>
              </a:lnSpc>
              <a:buAutoNum type="arabicPeriod" startAt="1"/>
            </a:pPr>
            <a:r>
              <a:rPr lang="en-US" sz="2720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Audit Logging: Admin activities should be recorded for transparency and monitoring.</a:t>
            </a:r>
          </a:p>
          <a:p>
            <a:pPr algn="l" marL="587249" indent="-293624" lvl="1">
              <a:lnSpc>
                <a:spcPts val="4216"/>
              </a:lnSpc>
              <a:buAutoNum type="arabicPeriod" startAt="1"/>
            </a:pPr>
            <a:r>
              <a:rPr lang="en-US" sz="2720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User-Friendly &amp; Beautiful Interface: Designed for easy navigation and quick task completion.</a:t>
            </a:r>
          </a:p>
          <a:p>
            <a:pPr algn="l" marL="587249" indent="-293624" lvl="1">
              <a:lnSpc>
                <a:spcPts val="4216"/>
              </a:lnSpc>
              <a:buAutoNum type="arabicPeriod" startAt="1"/>
            </a:pPr>
            <a:r>
              <a:rPr lang="en-US" sz="2720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Efficient Data Handling: Supports over 10,000 feedback records without lag or crashes.</a:t>
            </a:r>
          </a:p>
          <a:p>
            <a:pPr algn="l" marL="587249" indent="-293624" lvl="1">
              <a:lnSpc>
                <a:spcPts val="4216"/>
              </a:lnSpc>
              <a:buAutoNum type="arabicPeriod" startAt="1"/>
            </a:pPr>
            <a:r>
              <a:rPr lang="en-US" sz="2720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Scalability: Can be expanded to new institutions with minimal setup.</a:t>
            </a:r>
          </a:p>
          <a:p>
            <a:pPr algn="l" marL="587249" indent="-293624" lvl="1">
              <a:lnSpc>
                <a:spcPts val="4216"/>
              </a:lnSpc>
              <a:buAutoNum type="arabicPeriod" startAt="1"/>
            </a:pPr>
            <a:r>
              <a:rPr lang="en-US" sz="2720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Maintainability: Modular architecture to support quick updates and bug fixes.</a:t>
            </a:r>
          </a:p>
          <a:p>
            <a:pPr algn="l" marL="587249" indent="-293624" lvl="1">
              <a:lnSpc>
                <a:spcPts val="4216"/>
              </a:lnSpc>
              <a:buAutoNum type="arabicPeriod" startAt="1"/>
            </a:pPr>
            <a:r>
              <a:rPr lang="en-US" sz="2720" spc="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High Performance: Handles up to 500 concurrent users with fast feedback submission (~3 seconds).</a:t>
            </a:r>
          </a:p>
          <a:p>
            <a:pPr algn="l">
              <a:lnSpc>
                <a:spcPts val="421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8081" y="-900274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42684" y="1400876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Stories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65713" y="1400876"/>
            <a:ext cx="3968604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User</a:t>
            </a:r>
          </a:p>
        </p:txBody>
      </p:sp>
      <p:grpSp>
        <p:nvGrpSpPr>
          <p:cNvPr name="Group 8" id="8"/>
          <p:cNvGrpSpPr/>
          <p:nvPr/>
        </p:nvGrpSpPr>
        <p:grpSpPr>
          <a:xfrm rot="2087854">
            <a:off x="1431548" y="3485679"/>
            <a:ext cx="2056125" cy="2056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087854">
            <a:off x="6078266" y="3447579"/>
            <a:ext cx="2056125" cy="205612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87854">
            <a:off x="10328074" y="3321966"/>
            <a:ext cx="2056125" cy="205612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14511399" y="3352329"/>
            <a:ext cx="2056125" cy="205612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18995" y="4042533"/>
            <a:ext cx="1681231" cy="10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4"/>
              </a:lnSpc>
              <a:spcBef>
                <a:spcPct val="0"/>
              </a:spcBef>
            </a:pPr>
            <a:r>
              <a:rPr lang="en-US" b="true" sz="750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5377" y="6005671"/>
            <a:ext cx="3408467" cy="42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View Dashboard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6373" y="6732373"/>
            <a:ext cx="4336493" cy="15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2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As an admin, I want to view the dashboard , so that I can  access essential administrative tools easily.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65713" y="4004433"/>
            <a:ext cx="1681231" cy="10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4"/>
              </a:lnSpc>
              <a:spcBef>
                <a:spcPct val="0"/>
              </a:spcBef>
            </a:pPr>
            <a:r>
              <a:rPr lang="en-US" b="true" sz="750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15521" y="3831195"/>
            <a:ext cx="1681231" cy="10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4"/>
              </a:lnSpc>
              <a:spcBef>
                <a:spcPct val="0"/>
              </a:spcBef>
            </a:pPr>
            <a:r>
              <a:rPr lang="en-US" b="true" sz="750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57642" y="3878820"/>
            <a:ext cx="1681231" cy="10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4"/>
              </a:lnSpc>
              <a:spcBef>
                <a:spcPct val="0"/>
              </a:spcBef>
            </a:pPr>
            <a:r>
              <a:rPr lang="en-US" b="true" sz="750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62917" y="6694273"/>
            <a:ext cx="4070244" cy="15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2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As a student, I want to submit feedback anonymously/un-anonymously so that I can express my opinions.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88217" y="5938996"/>
            <a:ext cx="3419643" cy="42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Submit Feedback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25225" y="5737184"/>
            <a:ext cx="2861821" cy="82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View and Filter Feedback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60808" y="5643721"/>
            <a:ext cx="3198492" cy="82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Login Authentication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76640" y="6653333"/>
            <a:ext cx="4239223" cy="199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2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As a student, I want to securely log in using my credentials so that I can access my personalized dashboard and services.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37961" y="6663910"/>
            <a:ext cx="3988751" cy="15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2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As a faculty member, I want to view and filter student feedback so that I can easily analyze relevant insights.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65882" y="1158632"/>
            <a:ext cx="7743208" cy="8259422"/>
          </a:xfrm>
          <a:custGeom>
            <a:avLst/>
            <a:gdLst/>
            <a:ahLst/>
            <a:cxnLst/>
            <a:rect r="r" b="b" t="t" l="l"/>
            <a:pathLst>
              <a:path h="8259422" w="7743208">
                <a:moveTo>
                  <a:pt x="0" y="0"/>
                </a:moveTo>
                <a:lnTo>
                  <a:pt x="7743208" y="0"/>
                </a:lnTo>
                <a:lnTo>
                  <a:pt x="7743208" y="8259422"/>
                </a:lnTo>
                <a:lnTo>
                  <a:pt x="0" y="825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" t="0" r="-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9176" y="5248275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6455" y="4111033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UML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13349" y="638154"/>
            <a:ext cx="6986697" cy="8860524"/>
          </a:xfrm>
          <a:custGeom>
            <a:avLst/>
            <a:gdLst/>
            <a:ahLst/>
            <a:cxnLst/>
            <a:rect r="r" b="b" t="t" l="l"/>
            <a:pathLst>
              <a:path h="8860524" w="6986697">
                <a:moveTo>
                  <a:pt x="0" y="0"/>
                </a:moveTo>
                <a:lnTo>
                  <a:pt x="6986697" y="0"/>
                </a:lnTo>
                <a:lnTo>
                  <a:pt x="6986697" y="8860523"/>
                </a:lnTo>
                <a:lnTo>
                  <a:pt x="0" y="8860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9176" y="5248275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9176" y="4111033"/>
            <a:ext cx="6764173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DEPLOYMENT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DAGm4UkNZrI</dc:identifier>
  <dcterms:modified xsi:type="dcterms:W3CDTF">2011-08-01T06:04:30Z</dcterms:modified>
  <cp:revision>1</cp:revision>
  <dc:title>Purple Black Modern Marketing Plan Presentation</dc:title>
</cp:coreProperties>
</file>